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9" r:id="rId10"/>
    <p:sldId id="263" r:id="rId11"/>
    <p:sldId id="264" r:id="rId12"/>
    <p:sldId id="265" r:id="rId13"/>
    <p:sldId id="266" r:id="rId14"/>
    <p:sldId id="267" r:id="rId15"/>
  </p:sldIdLst>
  <p:sldSz cx="18288000" cy="10287000"/>
  <p:notesSz cx="6858000" cy="9144000"/>
  <p:embeddedFontLst>
    <p:embeddedFont>
      <p:font typeface="Open Sans Bold" charset="0"/>
      <p:regular r:id="rId16"/>
    </p:embeddedFont>
    <p:embeddedFont>
      <p:font typeface="Open Sans Light" charset="0"/>
      <p:regular r:id="rId17"/>
    </p:embeddedFont>
    <p:embeddedFont>
      <p:font typeface="Calibri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-756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omi74" TargetMode="External"/><Relationship Id="rId3" Type="http://schemas.openxmlformats.org/officeDocument/2006/relationships/hyperlink" Target="https://github.com/RoHu17" TargetMode="External"/><Relationship Id="rId7" Type="http://schemas.openxmlformats.org/officeDocument/2006/relationships/hyperlink" Target="https://github.com/tpaez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PaolaaPantoja" TargetMode="External"/><Relationship Id="rId5" Type="http://schemas.openxmlformats.org/officeDocument/2006/relationships/hyperlink" Target="https://github.com/pleroldan" TargetMode="External"/><Relationship Id="rId4" Type="http://schemas.openxmlformats.org/officeDocument/2006/relationships/hyperlink" Target="https://github.com/gerbena03" TargetMode="External"/><Relationship Id="rId9" Type="http://schemas.openxmlformats.org/officeDocument/2006/relationships/hyperlink" Target="https://github.com/Emygut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7786" b="7786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82745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04775"/>
              <a:ext cx="4816593" cy="28141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7139"/>
                </a:lnSpc>
              </a:pPr>
              <a:r>
                <a:rPr lang="en-US" sz="5099" b="1">
                  <a:solidFill>
                    <a:srgbClr val="FFFFFF">
                      <a:alpha val="82745"/>
                    </a:srgbClr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Sensores y Actuadores</a:t>
              </a:r>
            </a:p>
            <a:p>
              <a:pPr algn="ctr">
                <a:lnSpc>
                  <a:spcPts val="7139"/>
                </a:lnSpc>
              </a:pPr>
              <a:r>
                <a:rPr lang="en-US" sz="5099" b="1">
                  <a:solidFill>
                    <a:srgbClr val="FFFFFF">
                      <a:alpha val="82745"/>
                    </a:srgbClr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Módulo III: Visualizadores – Protocolos – Interfaces de E/S</a:t>
              </a:r>
              <a:r>
                <a:rPr lang="en-US" sz="5099">
                  <a:solidFill>
                    <a:srgbClr val="FFFFFF">
                      <a:alpha val="82745"/>
                    </a:srgbClr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. -</a:t>
              </a:r>
            </a:p>
            <a:p>
              <a:pPr algn="ctr">
                <a:lnSpc>
                  <a:spcPts val="839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397844" y="499730"/>
            <a:ext cx="11377242" cy="1458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b="1" spc="1146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TECNICATURA SUPERIOR EN TELECOMUNICACIONES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95229" y="7172169"/>
            <a:ext cx="11297543" cy="2765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b="1" spc="879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GRUPO Nº 2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•HUK, ROMINA VANESA - </a:t>
            </a:r>
            <a:r>
              <a:rPr lang="en-US" sz="1800" b="1" u="sng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  <a:hlinkClick r:id="rId3" tooltip="https://github.com/RoHu17"/>
              </a:rPr>
              <a:t>GITHUB: ROHU17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•BRIZUELA, LAURA ANALIA - </a:t>
            </a:r>
            <a:r>
              <a:rPr lang="en-US" sz="1800" b="1" u="sng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  <a:hlinkClick r:id="rId4" tooltip="https://github.com/gerbena03"/>
              </a:rPr>
              <a:t>GITHUB: GERBENA03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•ROLDÁN, PATRICIO LEANDRO - </a:t>
            </a:r>
            <a:r>
              <a:rPr lang="en-US" sz="1800" b="1" u="sng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  <a:hlinkClick r:id="rId5" tooltip="https://github.com/pleroldan"/>
              </a:rPr>
              <a:t>GITHUB: PLEROLDAN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•PANTOJA, PAOLA NATALIA ALEJANDRA - </a:t>
            </a:r>
            <a:r>
              <a:rPr lang="en-US" sz="1800" b="1" u="sng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  <a:hlinkClick r:id="rId6" tooltip="https://github.com/PaolaaPantoja"/>
              </a:rPr>
              <a:t>GITHUB: PAOLAAPANTOJA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•PAEZ, TIZIANO ADRIAN - </a:t>
            </a:r>
            <a:r>
              <a:rPr lang="en-US" sz="1800" b="1" u="sng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  <a:hlinkClick r:id="rId7" tooltip="https://github.com/tpaez"/>
              </a:rPr>
              <a:t>GITHUB: TPAEZ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•PAZ, RODOLFO: </a:t>
            </a:r>
            <a:r>
              <a:rPr lang="en-US" sz="1800" b="1" u="sng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  <a:hlinkClick r:id="rId8" tooltip="https://github.com/Domi74"/>
              </a:rPr>
              <a:t>GITHUB: DOMI74</a:t>
            </a:r>
          </a:p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b="1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•GUTIÉRREZ, EMMA: </a:t>
            </a:r>
            <a:r>
              <a:rPr lang="en-US" sz="1800" b="1" u="sng" spc="49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  <a:hlinkClick r:id="rId9" tooltip="https://github.com/Emygut"/>
              </a:rPr>
              <a:t>GITHUB: EMYGUT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663367" y="309478"/>
            <a:ext cx="8380518" cy="719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b="1" spc="1146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CIRCUITO PROTEUS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696" y="1428724"/>
            <a:ext cx="14778106" cy="8424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81642" y="4001677"/>
            <a:ext cx="7324716" cy="2197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4"/>
              </a:lnSpc>
            </a:pPr>
            <a:r>
              <a:rPr lang="en-US" sz="4167" b="1" spc="1146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CONFIGURACIÓN ALTERNATIVA CON PANTALLA LCD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93371" y="2558337"/>
            <a:ext cx="11301259" cy="5170326"/>
          </a:xfrm>
          <a:custGeom>
            <a:avLst/>
            <a:gdLst/>
            <a:ahLst/>
            <a:cxnLst/>
            <a:rect l="l" t="t" r="r" b="b"/>
            <a:pathLst>
              <a:path w="11301259" h="5170326">
                <a:moveTo>
                  <a:pt x="0" y="0"/>
                </a:moveTo>
                <a:lnTo>
                  <a:pt x="11301258" y="0"/>
                </a:lnTo>
                <a:lnTo>
                  <a:pt x="11301258" y="5170326"/>
                </a:lnTo>
                <a:lnTo>
                  <a:pt x="0" y="51703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6142649" cy="10287000"/>
            <a:chOff x="0" y="0"/>
            <a:chExt cx="8190199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59092" r="20903"/>
            <a:stretch>
              <a:fillRect/>
            </a:stretch>
          </p:blipFill>
          <p:spPr>
            <a:xfrm>
              <a:off x="0" y="0"/>
              <a:ext cx="8190199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0"/>
            <a:ext cx="6142649" cy="11757581"/>
            <a:chOff x="0" y="0"/>
            <a:chExt cx="1617817" cy="309664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17817" cy="3096647"/>
            </a:xfrm>
            <a:custGeom>
              <a:avLst/>
              <a:gdLst/>
              <a:ahLst/>
              <a:cxnLst/>
              <a:rect l="l" t="t" r="r" b="b"/>
              <a:pathLst>
                <a:path w="1617817" h="3096647">
                  <a:moveTo>
                    <a:pt x="0" y="0"/>
                  </a:moveTo>
                  <a:lnTo>
                    <a:pt x="1617817" y="0"/>
                  </a:lnTo>
                  <a:lnTo>
                    <a:pt x="1617817" y="3096647"/>
                  </a:lnTo>
                  <a:lnTo>
                    <a:pt x="0" y="3096647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17817" cy="31347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682188"/>
            <a:ext cx="4683327" cy="2008509"/>
            <a:chOff x="0" y="0"/>
            <a:chExt cx="6244435" cy="2678012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6244435" cy="2678012"/>
              <a:chOff x="0" y="0"/>
              <a:chExt cx="2303335" cy="987817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2303336" cy="987817"/>
              </a:xfrm>
              <a:custGeom>
                <a:avLst/>
                <a:gdLst/>
                <a:ahLst/>
                <a:cxnLst/>
                <a:rect l="l" t="t" r="r" b="b"/>
                <a:pathLst>
                  <a:path w="2303336" h="987817">
                    <a:moveTo>
                      <a:pt x="2178875" y="987817"/>
                    </a:moveTo>
                    <a:lnTo>
                      <a:pt x="124460" y="987817"/>
                    </a:lnTo>
                    <a:cubicBezTo>
                      <a:pt x="55880" y="987817"/>
                      <a:pt x="0" y="931937"/>
                      <a:pt x="0" y="86335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178876" y="0"/>
                    </a:lnTo>
                    <a:cubicBezTo>
                      <a:pt x="2247455" y="0"/>
                      <a:pt x="2303336" y="55880"/>
                      <a:pt x="2303336" y="124460"/>
                    </a:cubicBezTo>
                    <a:lnTo>
                      <a:pt x="2303336" y="863357"/>
                    </a:lnTo>
                    <a:cubicBezTo>
                      <a:pt x="2303336" y="931937"/>
                      <a:pt x="2247455" y="987817"/>
                      <a:pt x="2178876" y="987817"/>
                    </a:cubicBezTo>
                    <a:close/>
                  </a:path>
                </a:pathLst>
              </a:custGeom>
              <a:solidFill>
                <a:srgbClr val="FFFFFF">
                  <a:alpha val="75686"/>
                </a:srgbClr>
              </a:solidFill>
            </p:spPr>
          </p:sp>
        </p:grpSp>
        <p:sp>
          <p:nvSpPr>
            <p:cNvPr id="10" name="TextBox 10"/>
            <p:cNvSpPr txBox="1"/>
            <p:nvPr/>
          </p:nvSpPr>
          <p:spPr>
            <a:xfrm>
              <a:off x="434532" y="715648"/>
              <a:ext cx="5375372" cy="11521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80"/>
                </a:lnSpc>
              </a:pPr>
              <a:r>
                <a:rPr lang="en-US" sz="1700" b="1" spc="467">
                  <a:solidFill>
                    <a:srgbClr val="092852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1.LCD.INIT(): INICIA LA PANTALLA LCD</a:t>
              </a:r>
            </a:p>
            <a:p>
              <a:pPr algn="ctr">
                <a:lnSpc>
                  <a:spcPts val="238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8700" y="3414597"/>
            <a:ext cx="4683327" cy="2599059"/>
            <a:chOff x="0" y="0"/>
            <a:chExt cx="6244435" cy="3465412"/>
          </a:xfrm>
        </p:grpSpPr>
        <p:grpSp>
          <p:nvGrpSpPr>
            <p:cNvPr id="12" name="Group 12"/>
            <p:cNvGrpSpPr/>
            <p:nvPr/>
          </p:nvGrpSpPr>
          <p:grpSpPr>
            <a:xfrm>
              <a:off x="0" y="0"/>
              <a:ext cx="6244435" cy="3465412"/>
              <a:chOff x="0" y="0"/>
              <a:chExt cx="2303335" cy="1278259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2303336" cy="1278259"/>
              </a:xfrm>
              <a:custGeom>
                <a:avLst/>
                <a:gdLst/>
                <a:ahLst/>
                <a:cxnLst/>
                <a:rect l="l" t="t" r="r" b="b"/>
                <a:pathLst>
                  <a:path w="2303336" h="1278259">
                    <a:moveTo>
                      <a:pt x="2178875" y="1278259"/>
                    </a:moveTo>
                    <a:lnTo>
                      <a:pt x="124460" y="1278259"/>
                    </a:lnTo>
                    <a:cubicBezTo>
                      <a:pt x="55880" y="1278259"/>
                      <a:pt x="0" y="1222379"/>
                      <a:pt x="0" y="1153799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178876" y="0"/>
                    </a:lnTo>
                    <a:cubicBezTo>
                      <a:pt x="2247455" y="0"/>
                      <a:pt x="2303336" y="55880"/>
                      <a:pt x="2303336" y="124460"/>
                    </a:cubicBezTo>
                    <a:lnTo>
                      <a:pt x="2303336" y="1153799"/>
                    </a:lnTo>
                    <a:cubicBezTo>
                      <a:pt x="2303336" y="1222379"/>
                      <a:pt x="2247455" y="1278259"/>
                      <a:pt x="2178876" y="1278259"/>
                    </a:cubicBezTo>
                    <a:close/>
                  </a:path>
                </a:pathLst>
              </a:custGeom>
              <a:solidFill>
                <a:srgbClr val="FFFFFF">
                  <a:alpha val="75686"/>
                </a:srgbClr>
              </a:solidFill>
            </p:spPr>
          </p:sp>
        </p:grpSp>
        <p:sp>
          <p:nvSpPr>
            <p:cNvPr id="14" name="TextBox 14"/>
            <p:cNvSpPr txBox="1"/>
            <p:nvPr/>
          </p:nvSpPr>
          <p:spPr>
            <a:xfrm>
              <a:off x="434532" y="715648"/>
              <a:ext cx="5375372" cy="1939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80"/>
                </a:lnSpc>
              </a:pPr>
              <a:r>
                <a:rPr lang="en-US" sz="1700" b="1" spc="467">
                  <a:solidFill>
                    <a:srgbClr val="092852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1.LCD.BACKLIGHT(): ASEGURA QUE LA RETROILUMINACIÓN ESTÉ ENCENDIDA. </a:t>
              </a:r>
            </a:p>
            <a:p>
              <a:pPr algn="ctr">
                <a:lnSpc>
                  <a:spcPts val="238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6735350"/>
            <a:ext cx="4683327" cy="2416906"/>
            <a:chOff x="0" y="0"/>
            <a:chExt cx="6244435" cy="3222541"/>
          </a:xfrm>
        </p:grpSpPr>
        <p:grpSp>
          <p:nvGrpSpPr>
            <p:cNvPr id="16" name="Group 16"/>
            <p:cNvGrpSpPr/>
            <p:nvPr/>
          </p:nvGrpSpPr>
          <p:grpSpPr>
            <a:xfrm>
              <a:off x="0" y="0"/>
              <a:ext cx="6244435" cy="3222541"/>
              <a:chOff x="0" y="0"/>
              <a:chExt cx="2303335" cy="1188673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303336" cy="1188673"/>
              </a:xfrm>
              <a:custGeom>
                <a:avLst/>
                <a:gdLst/>
                <a:ahLst/>
                <a:cxnLst/>
                <a:rect l="l" t="t" r="r" b="b"/>
                <a:pathLst>
                  <a:path w="2303336" h="1188673">
                    <a:moveTo>
                      <a:pt x="2178875" y="1188673"/>
                    </a:moveTo>
                    <a:lnTo>
                      <a:pt x="124460" y="1188673"/>
                    </a:lnTo>
                    <a:cubicBezTo>
                      <a:pt x="55880" y="1188673"/>
                      <a:pt x="0" y="1132793"/>
                      <a:pt x="0" y="1064213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2178876" y="0"/>
                    </a:lnTo>
                    <a:cubicBezTo>
                      <a:pt x="2247455" y="0"/>
                      <a:pt x="2303336" y="55880"/>
                      <a:pt x="2303336" y="124460"/>
                    </a:cubicBezTo>
                    <a:lnTo>
                      <a:pt x="2303336" y="1064213"/>
                    </a:lnTo>
                    <a:cubicBezTo>
                      <a:pt x="2303336" y="1132793"/>
                      <a:pt x="2247455" y="1188673"/>
                      <a:pt x="2178876" y="1188673"/>
                    </a:cubicBezTo>
                    <a:close/>
                  </a:path>
                </a:pathLst>
              </a:custGeom>
              <a:solidFill>
                <a:srgbClr val="FFFFFF">
                  <a:alpha val="75686"/>
                </a:srgbClr>
              </a:solid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434532" y="715648"/>
              <a:ext cx="5375372" cy="19395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380"/>
                </a:lnSpc>
              </a:pPr>
              <a:r>
                <a:rPr lang="en-US" sz="1700" b="1" spc="467">
                  <a:solidFill>
                    <a:srgbClr val="092852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1.SETCURSOR(0, 0): COLOCA EL CURSOR EN LA PRIMERA COLUMNA Y PRIMERA FILA.</a:t>
              </a:r>
            </a:p>
            <a:p>
              <a:pPr algn="ctr">
                <a:lnSpc>
                  <a:spcPts val="2380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6431535" y="479888"/>
            <a:ext cx="11301259" cy="4421618"/>
          </a:xfrm>
          <a:custGeom>
            <a:avLst/>
            <a:gdLst/>
            <a:ahLst/>
            <a:cxnLst/>
            <a:rect l="l" t="t" r="r" b="b"/>
            <a:pathLst>
              <a:path w="11301259" h="4421618">
                <a:moveTo>
                  <a:pt x="0" y="0"/>
                </a:moveTo>
                <a:lnTo>
                  <a:pt x="11301259" y="0"/>
                </a:lnTo>
                <a:lnTo>
                  <a:pt x="11301259" y="4421618"/>
                </a:lnTo>
                <a:lnTo>
                  <a:pt x="0" y="44216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6431535" y="5718867"/>
            <a:ext cx="11301259" cy="4449871"/>
          </a:xfrm>
          <a:custGeom>
            <a:avLst/>
            <a:gdLst/>
            <a:ahLst/>
            <a:cxnLst/>
            <a:rect l="l" t="t" r="r" b="b"/>
            <a:pathLst>
              <a:path w="11301259" h="4449871">
                <a:moveTo>
                  <a:pt x="0" y="0"/>
                </a:moveTo>
                <a:lnTo>
                  <a:pt x="11301259" y="0"/>
                </a:lnTo>
                <a:lnTo>
                  <a:pt x="11301259" y="4449871"/>
                </a:lnTo>
                <a:lnTo>
                  <a:pt x="0" y="44498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1" name="TextBox 21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b="1" spc="385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SENSORES Y ACTUADORES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7786" b="7786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82745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575125" y="4864174"/>
            <a:ext cx="5137750" cy="501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92"/>
              </a:lnSpc>
            </a:pPr>
            <a:r>
              <a:rPr lang="en-US" sz="2923" b="1" spc="803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MUCHAS GRACIAS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800373" y="8277816"/>
            <a:ext cx="6687255" cy="363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6"/>
              </a:lnSpc>
            </a:pPr>
            <a:r>
              <a:rPr lang="en-US" sz="2204" spc="60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GRUPO 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8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5313772"/>
            <a:ext cx="8317387" cy="5143500"/>
            <a:chOff x="0" y="0"/>
            <a:chExt cx="11089849" cy="6858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3415" b="3415"/>
            <a:stretch>
              <a:fillRect/>
            </a:stretch>
          </p:blipFill>
          <p:spPr>
            <a:xfrm>
              <a:off x="0" y="0"/>
              <a:ext cx="11089849" cy="6858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8411655" y="-170272"/>
            <a:ext cx="10099642" cy="10627543"/>
            <a:chOff x="0" y="0"/>
            <a:chExt cx="2659988" cy="279902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59988" cy="2799024"/>
            </a:xfrm>
            <a:custGeom>
              <a:avLst/>
              <a:gdLst/>
              <a:ahLst/>
              <a:cxnLst/>
              <a:rect l="l" t="t" r="r" b="b"/>
              <a:pathLst>
                <a:path w="2659988" h="2799024">
                  <a:moveTo>
                    <a:pt x="0" y="0"/>
                  </a:moveTo>
                  <a:lnTo>
                    <a:pt x="2659988" y="0"/>
                  </a:lnTo>
                  <a:lnTo>
                    <a:pt x="2659988" y="2799024"/>
                  </a:lnTo>
                  <a:lnTo>
                    <a:pt x="0" y="279902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659988" cy="28275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476013" lvl="1" indent="-238006" algn="ctr">
                <a:lnSpc>
                  <a:spcPts val="3086"/>
                </a:lnSpc>
                <a:buFont typeface="Arial"/>
                <a:buChar char="•"/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808413"/>
            <a:ext cx="329004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 spc="687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OBJETIVOS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b="1" spc="385">
                <a:solidFill>
                  <a:srgbClr val="092852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SENSORES Y ACTUADORES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759674" y="817938"/>
            <a:ext cx="8499626" cy="2325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  <a:spcBef>
                <a:spcPct val="0"/>
              </a:spcBef>
            </a:pPr>
            <a:r>
              <a:rPr lang="en-US" sz="2199" b="1" spc="604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IMPLEMENTAR UNA SIMULACIÓN DE UNA CONEXIÓN EN RF(RADIO FRECUENCIA) EN WOKWI O PROTEUS, UTILIZANDO ESP32 Ó ARDUINO: </a:t>
            </a:r>
          </a:p>
          <a:p>
            <a:pPr algn="just">
              <a:lnSpc>
                <a:spcPts val="3079"/>
              </a:lnSpc>
              <a:spcBef>
                <a:spcPct val="0"/>
              </a:spcBef>
            </a:pPr>
            <a:r>
              <a:rPr lang="en-US" sz="2199" b="1" spc="604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    A)EN MODO TRANSMISOR TX  </a:t>
            </a:r>
          </a:p>
          <a:p>
            <a:pPr algn="just">
              <a:lnSpc>
                <a:spcPts val="3079"/>
              </a:lnSpc>
              <a:spcBef>
                <a:spcPct val="0"/>
              </a:spcBef>
            </a:pPr>
            <a:r>
              <a:rPr lang="en-US" sz="2199" b="1" spc="604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    B)EN MODO RECEPTOR RX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759674" y="4089833"/>
            <a:ext cx="8749013" cy="1544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 b="1" spc="604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SALIDA A UNA PANTALLA LCD DE 16X2 Ó MONITOR SERIAL Ó TERMINAL VIRTUAL, PARA QUE SOLO APAREZCA UNA LÍNEA DE TRANSMISIÓN.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69199" y="6580678"/>
            <a:ext cx="8749013" cy="2385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b="1" spc="604" dirty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MATERIALES UTILIZADOS: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 spc="604" dirty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DOS PLACAS ARDUINO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 spc="604" dirty="0" smtClean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CABLES </a:t>
            </a:r>
            <a:r>
              <a:rPr lang="en-US" sz="2199" b="1" spc="604" dirty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DE </a:t>
            </a:r>
            <a:r>
              <a:rPr lang="en-US" sz="2199" b="1" spc="604" dirty="0" smtClean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CONEXIÓN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 spc="604" dirty="0" smtClean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MODULO RX</a:t>
            </a:r>
          </a:p>
          <a:p>
            <a:pPr marL="474979" lvl="1" indent="-237490" algn="l">
              <a:lnSpc>
                <a:spcPts val="3079"/>
              </a:lnSpc>
              <a:buFont typeface="Arial"/>
              <a:buChar char="•"/>
            </a:pPr>
            <a:r>
              <a:rPr lang="en-US" sz="2199" b="1" spc="604" dirty="0" smtClean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MODULO TX</a:t>
            </a:r>
            <a:endParaRPr lang="en-US" sz="2199" b="1" spc="604" dirty="0">
              <a:solidFill>
                <a:srgbClr val="000000"/>
              </a:solidFill>
              <a:latin typeface="Open Sauce Semi-Bold"/>
              <a:ea typeface="Open Sauce Semi-Bold"/>
              <a:cs typeface="Open Sauce Semi-Bold"/>
              <a:sym typeface="Open Sauce Semi-Bold"/>
            </a:endParaRPr>
          </a:p>
          <a:p>
            <a:pPr algn="l">
              <a:lnSpc>
                <a:spcPts val="3079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34940" y="0"/>
            <a:ext cx="6353060" cy="10287000"/>
            <a:chOff x="0" y="0"/>
            <a:chExt cx="8470747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9426" r="29426"/>
            <a:stretch>
              <a:fillRect/>
            </a:stretch>
          </p:blipFill>
          <p:spPr>
            <a:xfrm>
              <a:off x="0" y="0"/>
              <a:ext cx="8470747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1934940" y="0"/>
            <a:ext cx="6353060" cy="10287000"/>
            <a:chOff x="0" y="0"/>
            <a:chExt cx="1673234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73234" cy="2709333"/>
            </a:xfrm>
            <a:custGeom>
              <a:avLst/>
              <a:gdLst/>
              <a:ahLst/>
              <a:cxnLst/>
              <a:rect l="l" t="t" r="r" b="b"/>
              <a:pathLst>
                <a:path w="1673234" h="2709333">
                  <a:moveTo>
                    <a:pt x="0" y="0"/>
                  </a:moveTo>
                  <a:lnTo>
                    <a:pt x="1673234" y="0"/>
                  </a:lnTo>
                  <a:lnTo>
                    <a:pt x="16732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7323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3145937" y="3201127"/>
            <a:ext cx="4396223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 spc="6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PLAN DEL PROYECTO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b="1" spc="38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SENSORES Y ACTUADORES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16549" y="2376849"/>
            <a:ext cx="11024149" cy="4514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</a:pPr>
            <a:endParaRPr/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 b="1" spc="632" dirty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1</a:t>
            </a:r>
            <a:r>
              <a:rPr lang="en-US" sz="2299" b="1" spc="632" dirty="0" smtClean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.CODIFICACIÓN </a:t>
            </a:r>
            <a:r>
              <a:rPr lang="en-US" sz="2299" b="1" spc="632" dirty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DEL TRANSMISOR (TX): DESARROLLAR EL CÓDIGO EN EL DISPOSITIVO QUE ENVIARÁ LOS DATOS</a:t>
            </a:r>
          </a:p>
          <a:p>
            <a:pPr algn="l">
              <a:lnSpc>
                <a:spcPts val="3219"/>
              </a:lnSpc>
            </a:pPr>
            <a:endParaRPr/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 b="1" spc="632" dirty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2</a:t>
            </a:r>
            <a:r>
              <a:rPr lang="en-US" sz="2299" b="1" spc="632" dirty="0" smtClean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.CODIFICACIÓN </a:t>
            </a:r>
            <a:r>
              <a:rPr lang="en-US" sz="2299" b="1" spc="632" dirty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DEL RECEPTOR (RX): DESARROLLAR EL CÓDIGO EN EL DISPOSITIVO QUE RECIBIRÁ LOS DATOS</a:t>
            </a:r>
          </a:p>
          <a:p>
            <a:pPr algn="l">
              <a:lnSpc>
                <a:spcPts val="3219"/>
              </a:lnSpc>
            </a:pPr>
            <a:endParaRPr/>
          </a:p>
          <a:p>
            <a:pPr marL="496569" lvl="1" indent="-248284" algn="l">
              <a:lnSpc>
                <a:spcPts val="3219"/>
              </a:lnSpc>
              <a:buFont typeface="Arial"/>
              <a:buChar char="•"/>
            </a:pPr>
            <a:r>
              <a:rPr lang="en-US" sz="2299" b="1" spc="632" dirty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3</a:t>
            </a:r>
            <a:r>
              <a:rPr lang="en-US" sz="2299" b="1" spc="632" dirty="0" smtClean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.VALIDACIÓN </a:t>
            </a:r>
            <a:r>
              <a:rPr lang="en-US" sz="2299" b="1" spc="632" dirty="0">
                <a:solidFill>
                  <a:srgbClr val="000000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DE COMUNICACIÓN: PROBAR EL SISTEMA DESARROLLADO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34940" y="0"/>
            <a:ext cx="6353060" cy="10287000"/>
            <a:chOff x="0" y="0"/>
            <a:chExt cx="8470747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9426" r="29426"/>
            <a:stretch>
              <a:fillRect/>
            </a:stretch>
          </p:blipFill>
          <p:spPr>
            <a:xfrm>
              <a:off x="0" y="0"/>
              <a:ext cx="8470747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1934940" y="0"/>
            <a:ext cx="6353060" cy="10287000"/>
            <a:chOff x="0" y="0"/>
            <a:chExt cx="1673234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73234" cy="2709333"/>
            </a:xfrm>
            <a:custGeom>
              <a:avLst/>
              <a:gdLst/>
              <a:ahLst/>
              <a:cxnLst/>
              <a:rect l="l" t="t" r="r" b="b"/>
              <a:pathLst>
                <a:path w="1673234" h="2709333">
                  <a:moveTo>
                    <a:pt x="0" y="0"/>
                  </a:moveTo>
                  <a:lnTo>
                    <a:pt x="1673234" y="0"/>
                  </a:lnTo>
                  <a:lnTo>
                    <a:pt x="16732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7323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145937" y="3201127"/>
            <a:ext cx="439622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 spc="6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TRANSMISOR TX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b="1" spc="38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SENSORES Y ACTUADORES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2845" y="493777"/>
            <a:ext cx="10007887" cy="403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Circuito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en Proteus </a:t>
            </a: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Transmisor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TX</a:t>
            </a:r>
            <a:endParaRPr lang="en-US" sz="2300" dirty="0">
              <a:solidFill>
                <a:srgbClr val="092852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5374" y="1533524"/>
            <a:ext cx="9634989" cy="5253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34940" y="0"/>
            <a:ext cx="6353060" cy="10287000"/>
            <a:chOff x="0" y="0"/>
            <a:chExt cx="8470747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9426" r="29426"/>
            <a:stretch>
              <a:fillRect/>
            </a:stretch>
          </p:blipFill>
          <p:spPr>
            <a:xfrm>
              <a:off x="0" y="0"/>
              <a:ext cx="8470747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1934940" y="0"/>
            <a:ext cx="6353060" cy="10287000"/>
            <a:chOff x="0" y="0"/>
            <a:chExt cx="1673234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73234" cy="2709333"/>
            </a:xfrm>
            <a:custGeom>
              <a:avLst/>
              <a:gdLst/>
              <a:ahLst/>
              <a:cxnLst/>
              <a:rect l="l" t="t" r="r" b="b"/>
              <a:pathLst>
                <a:path w="1673234" h="2709333">
                  <a:moveTo>
                    <a:pt x="0" y="0"/>
                  </a:moveTo>
                  <a:lnTo>
                    <a:pt x="1673234" y="0"/>
                  </a:lnTo>
                  <a:lnTo>
                    <a:pt x="16732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7323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145937" y="3201127"/>
            <a:ext cx="439622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 spc="6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TRANSMISOR TX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b="1" spc="38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SENSORES Y ACTUADORES</a:t>
            </a:r>
          </a:p>
        </p:txBody>
      </p:sp>
      <p:sp>
        <p:nvSpPr>
          <p:cNvPr id="10" name="9 Rectángulo"/>
          <p:cNvSpPr/>
          <p:nvPr/>
        </p:nvSpPr>
        <p:spPr>
          <a:xfrm>
            <a:off x="928630" y="1285848"/>
            <a:ext cx="642942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 smtClean="0"/>
              <a:t>#</a:t>
            </a:r>
            <a:r>
              <a:rPr lang="es-AR" dirty="0" err="1" smtClean="0"/>
              <a:t>include</a:t>
            </a:r>
            <a:r>
              <a:rPr lang="es-AR" dirty="0" smtClean="0"/>
              <a:t> &lt;</a:t>
            </a:r>
            <a:r>
              <a:rPr lang="es-AR" dirty="0" err="1" smtClean="0"/>
              <a:t>VirtualWire.h</a:t>
            </a:r>
            <a:r>
              <a:rPr lang="es-AR" dirty="0" smtClean="0"/>
              <a:t>&gt;//</a:t>
            </a:r>
            <a:endParaRPr lang="es-AR" dirty="0" smtClean="0"/>
          </a:p>
          <a:p>
            <a:endParaRPr lang="es-AR" dirty="0" smtClean="0"/>
          </a:p>
          <a:p>
            <a:r>
              <a:rPr lang="es-AR" dirty="0" err="1" smtClean="0"/>
              <a:t>void</a:t>
            </a:r>
            <a:r>
              <a:rPr lang="es-AR" dirty="0" smtClean="0"/>
              <a:t> </a:t>
            </a:r>
            <a:r>
              <a:rPr lang="es-AR" dirty="0" err="1" smtClean="0"/>
              <a:t>setup</a:t>
            </a:r>
            <a:r>
              <a:rPr lang="es-AR" dirty="0" smtClean="0"/>
              <a:t>()</a:t>
            </a:r>
          </a:p>
          <a:p>
            <a:r>
              <a:rPr lang="es-AR" dirty="0" smtClean="0"/>
              <a:t>{  // INICIALIZO LA CONFIGURACION SERIA A 9600 BAUDIOS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Serial.begin</a:t>
            </a:r>
            <a:r>
              <a:rPr lang="es-AR" dirty="0" smtClean="0"/>
              <a:t>(9600);    </a:t>
            </a:r>
          </a:p>
          <a:p>
            <a:r>
              <a:rPr lang="es-AR" dirty="0" smtClean="0"/>
              <a:t>    // ENVIO MENSAJE POR MONITOR SERIE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Serial.println</a:t>
            </a:r>
            <a:r>
              <a:rPr lang="es-AR" dirty="0" smtClean="0"/>
              <a:t>("Emisor RF");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Serial.println</a:t>
            </a:r>
            <a:r>
              <a:rPr lang="es-AR" dirty="0" smtClean="0"/>
              <a:t>("INGRESE 1 PARA ENVIAR EL NUMERO DE GRUPO");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Serial.println</a:t>
            </a:r>
            <a:r>
              <a:rPr lang="es-AR" dirty="0" smtClean="0"/>
              <a:t>("INGRESE 0 PARA ENVIAR NOMBRE DE LA MATERIA");</a:t>
            </a:r>
          </a:p>
          <a:p>
            <a:r>
              <a:rPr lang="es-AR" dirty="0" smtClean="0"/>
              <a:t>    // Se inicializa el RF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vw_set_ptt_inverted</a:t>
            </a:r>
            <a:r>
              <a:rPr lang="es-AR" dirty="0" smtClean="0"/>
              <a:t>(true);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vw_set_tx_pin</a:t>
            </a:r>
            <a:r>
              <a:rPr lang="es-AR" dirty="0" smtClean="0"/>
              <a:t>(12); //Pin </a:t>
            </a:r>
            <a:r>
              <a:rPr lang="es-AR" dirty="0" smtClean="0"/>
              <a:t>12 </a:t>
            </a:r>
            <a:r>
              <a:rPr lang="es-AR" dirty="0" smtClean="0"/>
              <a:t>como salida para el RF 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vw_setup</a:t>
            </a:r>
            <a:r>
              <a:rPr lang="es-AR" dirty="0" smtClean="0"/>
              <a:t>(2000); // velocidad: Bits per segundo</a:t>
            </a:r>
          </a:p>
          <a:p>
            <a:r>
              <a:rPr lang="es-AR" dirty="0" smtClean="0"/>
              <a:t>}</a:t>
            </a:r>
          </a:p>
          <a:p>
            <a:r>
              <a:rPr lang="es-AR" dirty="0" smtClean="0"/>
              <a:t> // VARIABLE QUE ALMACENA EL CARACTER ENVIADO</a:t>
            </a:r>
          </a:p>
          <a:p>
            <a:r>
              <a:rPr lang="es-AR" dirty="0" smtClean="0"/>
              <a:t>  </a:t>
            </a:r>
            <a:r>
              <a:rPr lang="es-AR" dirty="0" err="1" smtClean="0"/>
              <a:t>char</a:t>
            </a:r>
            <a:r>
              <a:rPr lang="es-AR" dirty="0" smtClean="0"/>
              <a:t> dato[1</a:t>
            </a:r>
            <a:r>
              <a:rPr lang="es-AR" dirty="0" smtClean="0"/>
              <a:t>];</a:t>
            </a:r>
            <a:endParaRPr lang="es-AR" dirty="0" smtClean="0"/>
          </a:p>
        </p:txBody>
      </p:sp>
      <p:sp>
        <p:nvSpPr>
          <p:cNvPr id="12" name="TextBox 10"/>
          <p:cNvSpPr txBox="1"/>
          <p:nvPr/>
        </p:nvSpPr>
        <p:spPr>
          <a:xfrm>
            <a:off x="832845" y="493777"/>
            <a:ext cx="10007887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Circuito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en </a:t>
            </a: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Arduino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Transmisor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TX</a:t>
            </a:r>
            <a:endParaRPr lang="en-US" sz="2300" dirty="0">
              <a:solidFill>
                <a:srgbClr val="092852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34940" y="0"/>
            <a:ext cx="6353060" cy="10287000"/>
            <a:chOff x="0" y="0"/>
            <a:chExt cx="8470747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9426" r="29426"/>
            <a:stretch>
              <a:fillRect/>
            </a:stretch>
          </p:blipFill>
          <p:spPr>
            <a:xfrm>
              <a:off x="0" y="0"/>
              <a:ext cx="8470747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1934940" y="0"/>
            <a:ext cx="6353060" cy="10287000"/>
            <a:chOff x="0" y="0"/>
            <a:chExt cx="1673234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73234" cy="2709333"/>
            </a:xfrm>
            <a:custGeom>
              <a:avLst/>
              <a:gdLst/>
              <a:ahLst/>
              <a:cxnLst/>
              <a:rect l="l" t="t" r="r" b="b"/>
              <a:pathLst>
                <a:path w="1673234" h="2709333">
                  <a:moveTo>
                    <a:pt x="0" y="0"/>
                  </a:moveTo>
                  <a:lnTo>
                    <a:pt x="1673234" y="0"/>
                  </a:lnTo>
                  <a:lnTo>
                    <a:pt x="16732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7323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145937" y="3201127"/>
            <a:ext cx="439622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 spc="6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TRANSMISOR TX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b="1" spc="38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SENSORES Y ACTUADORES</a:t>
            </a:r>
          </a:p>
        </p:txBody>
      </p:sp>
      <p:sp>
        <p:nvSpPr>
          <p:cNvPr id="11" name="10 Rectángulo"/>
          <p:cNvSpPr/>
          <p:nvPr/>
        </p:nvSpPr>
        <p:spPr>
          <a:xfrm>
            <a:off x="642878" y="1357286"/>
            <a:ext cx="9144000" cy="86792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AR" dirty="0" err="1" smtClean="0"/>
              <a:t>void</a:t>
            </a:r>
            <a:r>
              <a:rPr lang="es-AR" dirty="0" smtClean="0"/>
              <a:t> </a:t>
            </a:r>
            <a:r>
              <a:rPr lang="es-AR" dirty="0" err="1" smtClean="0"/>
              <a:t>loop</a:t>
            </a:r>
            <a:r>
              <a:rPr lang="es-AR" dirty="0" smtClean="0"/>
              <a:t>()</a:t>
            </a:r>
          </a:p>
          <a:p>
            <a:r>
              <a:rPr lang="es-AR" dirty="0" smtClean="0"/>
              <a:t>{</a:t>
            </a:r>
          </a:p>
          <a:p>
            <a:r>
              <a:rPr lang="es-AR" dirty="0" smtClean="0"/>
              <a:t>       </a:t>
            </a:r>
            <a:r>
              <a:rPr lang="es-AR" dirty="0" err="1" smtClean="0"/>
              <a:t>Serial.println</a:t>
            </a:r>
            <a:r>
              <a:rPr lang="es-AR" dirty="0" smtClean="0"/>
              <a:t>("INGRESE CARACTER");</a:t>
            </a:r>
          </a:p>
          <a:p>
            <a:r>
              <a:rPr lang="es-AR" dirty="0" smtClean="0"/>
              <a:t>       dato[0]=</a:t>
            </a:r>
            <a:r>
              <a:rPr lang="es-AR" dirty="0" err="1" smtClean="0"/>
              <a:t>Serial.read</a:t>
            </a:r>
            <a:r>
              <a:rPr lang="es-AR" dirty="0" smtClean="0"/>
              <a:t>();// VALOR INICIAL</a:t>
            </a:r>
          </a:p>
          <a:p>
            <a:r>
              <a:rPr lang="es-AR" dirty="0" smtClean="0"/>
              <a:t>     </a:t>
            </a:r>
            <a:r>
              <a:rPr lang="es-AR" dirty="0" err="1" smtClean="0"/>
              <a:t>while</a:t>
            </a:r>
            <a:r>
              <a:rPr lang="es-AR" dirty="0" smtClean="0"/>
              <a:t> (!</a:t>
            </a:r>
            <a:r>
              <a:rPr lang="es-AR" dirty="0" err="1" smtClean="0"/>
              <a:t>Serial.available</a:t>
            </a:r>
            <a:r>
              <a:rPr lang="es-AR" dirty="0" smtClean="0"/>
              <a:t>() &gt; 0);// </a:t>
            </a:r>
            <a:r>
              <a:rPr lang="es-AR" dirty="0" err="1" smtClean="0"/>
              <a:t>validacion</a:t>
            </a:r>
            <a:r>
              <a:rPr lang="es-AR" dirty="0" smtClean="0"/>
              <a:t> de que ingreso un </a:t>
            </a:r>
            <a:r>
              <a:rPr lang="es-AR" dirty="0" err="1" smtClean="0"/>
              <a:t>caracter</a:t>
            </a:r>
            <a:endParaRPr lang="es-AR" dirty="0" smtClean="0"/>
          </a:p>
          <a:p>
            <a:r>
              <a:rPr lang="es-AR" dirty="0" smtClean="0"/>
              <a:t>       </a:t>
            </a:r>
            <a:r>
              <a:rPr lang="es-AR" dirty="0" err="1" smtClean="0"/>
              <a:t>vw_send</a:t>
            </a:r>
            <a:r>
              <a:rPr lang="es-AR" dirty="0" smtClean="0"/>
              <a:t>((uint8_t*)</a:t>
            </a:r>
            <a:r>
              <a:rPr lang="es-AR" dirty="0" err="1" smtClean="0"/>
              <a:t>dato,sizeof</a:t>
            </a:r>
            <a:r>
              <a:rPr lang="es-AR" dirty="0" smtClean="0"/>
              <a:t>(dato));// CONFIGURO PARA ENVIAR DATO DEL CARACTER ALMACENADO EN LA VARIABLE CHAR dato</a:t>
            </a:r>
          </a:p>
          <a:p>
            <a:r>
              <a:rPr lang="es-AR" dirty="0" smtClean="0"/>
              <a:t>       </a:t>
            </a:r>
            <a:r>
              <a:rPr lang="es-AR" dirty="0" err="1" smtClean="0"/>
              <a:t>vw_wait_tx</a:t>
            </a:r>
            <a:r>
              <a:rPr lang="es-AR" dirty="0" smtClean="0"/>
              <a:t>();     //ESPERO LA TRANSMISION    </a:t>
            </a:r>
          </a:p>
          <a:p>
            <a:r>
              <a:rPr lang="es-AR" dirty="0" smtClean="0"/>
              <a:t>     // ENVIO MENSAJE POR EL MONITOR SERIE</a:t>
            </a:r>
          </a:p>
          <a:p>
            <a:r>
              <a:rPr lang="es-AR" dirty="0" smtClean="0"/>
              <a:t>     </a:t>
            </a:r>
            <a:r>
              <a:rPr lang="es-AR" dirty="0" err="1" smtClean="0"/>
              <a:t>if</a:t>
            </a:r>
            <a:r>
              <a:rPr lang="es-AR" dirty="0" smtClean="0"/>
              <a:t> ( dato[0]=='1')</a:t>
            </a:r>
          </a:p>
          <a:p>
            <a:r>
              <a:rPr lang="es-AR" dirty="0" smtClean="0"/>
              <a:t>     {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Serial.println</a:t>
            </a:r>
            <a:r>
              <a:rPr lang="es-AR" dirty="0" smtClean="0"/>
              <a:t>("Emisor Enviando 1");</a:t>
            </a:r>
          </a:p>
          <a:p>
            <a:r>
              <a:rPr lang="es-AR" dirty="0" smtClean="0"/>
              <a:t>      </a:t>
            </a:r>
            <a:r>
              <a:rPr lang="es-AR" dirty="0" err="1" smtClean="0"/>
              <a:t>vw_send</a:t>
            </a:r>
            <a:r>
              <a:rPr lang="es-AR" dirty="0" smtClean="0"/>
              <a:t>((uint8_t*)</a:t>
            </a:r>
            <a:r>
              <a:rPr lang="es-AR" dirty="0" err="1" smtClean="0"/>
              <a:t>dato,sizeof</a:t>
            </a:r>
            <a:r>
              <a:rPr lang="es-AR" dirty="0" smtClean="0"/>
              <a:t>(dato));// CONFIGURO PARA ENVIAR</a:t>
            </a:r>
          </a:p>
          <a:p>
            <a:r>
              <a:rPr lang="es-AR" dirty="0" smtClean="0"/>
              <a:t>     </a:t>
            </a:r>
            <a:r>
              <a:rPr lang="es-AR" dirty="0" err="1" smtClean="0"/>
              <a:t>vw_wait_tx</a:t>
            </a:r>
            <a:r>
              <a:rPr lang="es-AR" dirty="0" smtClean="0"/>
              <a:t>();    // ESPERA PARA ENVIAR</a:t>
            </a:r>
          </a:p>
          <a:p>
            <a:r>
              <a:rPr lang="es-AR" dirty="0" smtClean="0"/>
              <a:t>    </a:t>
            </a:r>
          </a:p>
          <a:p>
            <a:r>
              <a:rPr lang="es-AR" dirty="0" smtClean="0"/>
              <a:t>     }</a:t>
            </a:r>
          </a:p>
          <a:p>
            <a:r>
              <a:rPr lang="es-AR" dirty="0" smtClean="0"/>
              <a:t>     </a:t>
            </a:r>
            <a:r>
              <a:rPr lang="es-AR" dirty="0" err="1" smtClean="0"/>
              <a:t>else</a:t>
            </a:r>
            <a:r>
              <a:rPr lang="es-AR" dirty="0" smtClean="0"/>
              <a:t> </a:t>
            </a:r>
            <a:r>
              <a:rPr lang="es-AR" dirty="0" err="1" smtClean="0"/>
              <a:t>if</a:t>
            </a:r>
            <a:r>
              <a:rPr lang="es-AR" dirty="0" smtClean="0"/>
              <a:t> ( dato[0]=='0')</a:t>
            </a:r>
          </a:p>
          <a:p>
            <a:r>
              <a:rPr lang="es-AR" dirty="0" smtClean="0"/>
              <a:t>      {    // ENVIO MENSAJE POR EL MONITOR SERIE     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Serial.println</a:t>
            </a:r>
            <a:r>
              <a:rPr lang="es-AR" dirty="0" smtClean="0"/>
              <a:t>("Emisor Enviando 0");</a:t>
            </a:r>
          </a:p>
          <a:p>
            <a:r>
              <a:rPr lang="es-AR" dirty="0" smtClean="0"/>
              <a:t>      </a:t>
            </a:r>
            <a:r>
              <a:rPr lang="es-AR" dirty="0" err="1" smtClean="0"/>
              <a:t>vw_send</a:t>
            </a:r>
            <a:r>
              <a:rPr lang="es-AR" dirty="0" smtClean="0"/>
              <a:t>((uint8_t*)</a:t>
            </a:r>
            <a:r>
              <a:rPr lang="es-AR" dirty="0" err="1" smtClean="0"/>
              <a:t>dato,sizeof</a:t>
            </a:r>
            <a:r>
              <a:rPr lang="es-AR" dirty="0" smtClean="0"/>
              <a:t>(dato));// CONFIGURO PARA ENVIAR</a:t>
            </a:r>
          </a:p>
          <a:p>
            <a:r>
              <a:rPr lang="es-AR" dirty="0" smtClean="0"/>
              <a:t>     </a:t>
            </a:r>
            <a:r>
              <a:rPr lang="es-AR" dirty="0" err="1" smtClean="0"/>
              <a:t>vw_wait_tx</a:t>
            </a:r>
            <a:r>
              <a:rPr lang="es-AR" dirty="0" smtClean="0"/>
              <a:t>();    // ESPERA PARA ENVIAR</a:t>
            </a:r>
          </a:p>
          <a:p>
            <a:r>
              <a:rPr lang="es-AR" dirty="0" smtClean="0"/>
              <a:t>  </a:t>
            </a:r>
          </a:p>
          <a:p>
            <a:r>
              <a:rPr lang="es-AR" dirty="0" smtClean="0"/>
              <a:t>      }</a:t>
            </a:r>
          </a:p>
          <a:p>
            <a:r>
              <a:rPr lang="es-AR" dirty="0" smtClean="0"/>
              <a:t>      </a:t>
            </a:r>
            <a:r>
              <a:rPr lang="es-AR" dirty="0" err="1" smtClean="0"/>
              <a:t>else</a:t>
            </a:r>
            <a:r>
              <a:rPr lang="es-AR" dirty="0" smtClean="0"/>
              <a:t> </a:t>
            </a:r>
          </a:p>
          <a:p>
            <a:r>
              <a:rPr lang="es-AR" dirty="0" smtClean="0"/>
              <a:t>      {</a:t>
            </a:r>
          </a:p>
          <a:p>
            <a:r>
              <a:rPr lang="es-AR" dirty="0" smtClean="0"/>
              <a:t>        </a:t>
            </a:r>
            <a:r>
              <a:rPr lang="es-AR" dirty="0" err="1" smtClean="0"/>
              <a:t>Serial.println</a:t>
            </a:r>
            <a:r>
              <a:rPr lang="es-AR" dirty="0" smtClean="0"/>
              <a:t>(" CARACTER INCORRECTO");</a:t>
            </a:r>
          </a:p>
          <a:p>
            <a:r>
              <a:rPr lang="es-AR" dirty="0" smtClean="0"/>
              <a:t>      }</a:t>
            </a:r>
          </a:p>
          <a:p>
            <a:r>
              <a:rPr lang="es-AR" dirty="0" smtClean="0"/>
              <a:t>   </a:t>
            </a:r>
          </a:p>
          <a:p>
            <a:r>
              <a:rPr lang="es-AR" dirty="0" smtClean="0"/>
              <a:t>    // ENVIO MENSAJE POR EL MONITOR SERIE     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delay</a:t>
            </a:r>
            <a:r>
              <a:rPr lang="es-AR" dirty="0" smtClean="0"/>
              <a:t>(500);// DELAY DE 1 SEGUNDO </a:t>
            </a:r>
          </a:p>
          <a:p>
            <a:r>
              <a:rPr lang="es-AR" dirty="0" smtClean="0"/>
              <a:t>}</a:t>
            </a:r>
            <a:endParaRPr lang="es-AR" dirty="0"/>
          </a:p>
        </p:txBody>
      </p:sp>
      <p:sp>
        <p:nvSpPr>
          <p:cNvPr id="12" name="TextBox 10"/>
          <p:cNvSpPr txBox="1"/>
          <p:nvPr/>
        </p:nvSpPr>
        <p:spPr>
          <a:xfrm>
            <a:off x="832845" y="493777"/>
            <a:ext cx="10007887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Circuito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en </a:t>
            </a: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Arduino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Transmisor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TX</a:t>
            </a:r>
            <a:endParaRPr lang="en-US" sz="2300" dirty="0">
              <a:solidFill>
                <a:srgbClr val="092852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34940" y="0"/>
            <a:ext cx="6353060" cy="10287000"/>
            <a:chOff x="0" y="0"/>
            <a:chExt cx="8470747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9426" r="29426"/>
            <a:stretch>
              <a:fillRect/>
            </a:stretch>
          </p:blipFill>
          <p:spPr>
            <a:xfrm>
              <a:off x="0" y="0"/>
              <a:ext cx="8470747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1934940" y="0"/>
            <a:ext cx="6353060" cy="10287000"/>
            <a:chOff x="0" y="0"/>
            <a:chExt cx="1673234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73234" cy="2709333"/>
            </a:xfrm>
            <a:custGeom>
              <a:avLst/>
              <a:gdLst/>
              <a:ahLst/>
              <a:cxnLst/>
              <a:rect l="l" t="t" r="r" b="b"/>
              <a:pathLst>
                <a:path w="1673234" h="2709333">
                  <a:moveTo>
                    <a:pt x="0" y="0"/>
                  </a:moveTo>
                  <a:lnTo>
                    <a:pt x="1673234" y="0"/>
                  </a:lnTo>
                  <a:lnTo>
                    <a:pt x="16732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7323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3145937" y="3201127"/>
            <a:ext cx="439622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 spc="68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RECEPTOR RX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b="1" spc="38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SENSORES Y ACTUADORES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32845" y="493777"/>
            <a:ext cx="10085681" cy="134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2300" dirty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Este </a:t>
            </a:r>
            <a:r>
              <a:rPr lang="en-US" sz="2300" dirty="0" err="1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código</a:t>
            </a:r>
            <a:r>
              <a:rPr lang="en-US" sz="2300" dirty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300" dirty="0" err="1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esta</a:t>
            </a:r>
            <a:r>
              <a:rPr lang="en-US" sz="2300" dirty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300" dirty="0" err="1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diseñado</a:t>
            </a:r>
            <a:r>
              <a:rPr lang="en-US" sz="2300" dirty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300" dirty="0" err="1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para</a:t>
            </a:r>
            <a:r>
              <a:rPr lang="en-US" sz="2300" dirty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300" dirty="0" err="1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recibir</a:t>
            </a:r>
            <a:r>
              <a:rPr lang="en-US" sz="2300" dirty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300" dirty="0" err="1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datos</a:t>
            </a:r>
            <a:r>
              <a:rPr lang="en-US" sz="2300" dirty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300" dirty="0" err="1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enviados</a:t>
            </a:r>
            <a:r>
              <a:rPr lang="en-US" sz="2300" dirty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300" dirty="0" err="1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por</a:t>
            </a:r>
            <a:r>
              <a:rPr lang="en-US" sz="2300" dirty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300" dirty="0" err="1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otro</a:t>
            </a:r>
            <a:r>
              <a:rPr lang="en-US" sz="2300" dirty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dispositivo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. </a:t>
            </a: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Circuito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en Proteus Receptor RX </a:t>
            </a:r>
            <a:endParaRPr lang="en-US" sz="2300" dirty="0">
              <a:solidFill>
                <a:srgbClr val="092852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3496"/>
              </a:lnSpc>
            </a:pPr>
            <a:endParaRPr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57192" y="2285980"/>
            <a:ext cx="9751287" cy="4500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34940" y="0"/>
            <a:ext cx="6353060" cy="10287000"/>
            <a:chOff x="0" y="0"/>
            <a:chExt cx="8470747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9426" r="29426"/>
            <a:stretch>
              <a:fillRect/>
            </a:stretch>
          </p:blipFill>
          <p:spPr>
            <a:xfrm>
              <a:off x="0" y="0"/>
              <a:ext cx="8470747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1934940" y="0"/>
            <a:ext cx="6353060" cy="10287000"/>
            <a:chOff x="0" y="0"/>
            <a:chExt cx="1673234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73234" cy="2709333"/>
            </a:xfrm>
            <a:custGeom>
              <a:avLst/>
              <a:gdLst/>
              <a:ahLst/>
              <a:cxnLst/>
              <a:rect l="l" t="t" r="r" b="b"/>
              <a:pathLst>
                <a:path w="1673234" h="2709333">
                  <a:moveTo>
                    <a:pt x="0" y="0"/>
                  </a:moveTo>
                  <a:lnTo>
                    <a:pt x="1673234" y="0"/>
                  </a:lnTo>
                  <a:lnTo>
                    <a:pt x="16732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7323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145937" y="3201127"/>
            <a:ext cx="439622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 spc="687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2499" b="1" spc="687" dirty="0" smtClean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RECEPTOR </a:t>
            </a:r>
            <a:r>
              <a:rPr lang="en-US" sz="2499" b="1" spc="687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RX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b="1" spc="38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SENSORES Y ACTUADORES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2845" y="493777"/>
            <a:ext cx="10007887" cy="403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Circuito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en </a:t>
            </a: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Arduino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Receptor TX</a:t>
            </a:r>
            <a:endParaRPr lang="en-US" sz="2300" dirty="0">
              <a:solidFill>
                <a:srgbClr val="092852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1" name="10 Rectángulo"/>
          <p:cNvSpPr/>
          <p:nvPr/>
        </p:nvSpPr>
        <p:spPr>
          <a:xfrm>
            <a:off x="857192" y="1785914"/>
            <a:ext cx="9144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AR" dirty="0" smtClean="0"/>
              <a:t>#</a:t>
            </a:r>
            <a:r>
              <a:rPr lang="es-AR" dirty="0" err="1" smtClean="0"/>
              <a:t>include</a:t>
            </a:r>
            <a:r>
              <a:rPr lang="es-AR" dirty="0" smtClean="0"/>
              <a:t> &lt;</a:t>
            </a:r>
            <a:r>
              <a:rPr lang="es-AR" dirty="0" err="1" smtClean="0"/>
              <a:t>VirtualWire.h</a:t>
            </a:r>
            <a:r>
              <a:rPr lang="es-AR" dirty="0" smtClean="0"/>
              <a:t>&gt;// INCLUYO LIBRERIA</a:t>
            </a:r>
          </a:p>
          <a:p>
            <a:r>
              <a:rPr lang="es-AR" dirty="0" smtClean="0"/>
              <a:t>// CONFIGURACION</a:t>
            </a:r>
          </a:p>
          <a:p>
            <a:r>
              <a:rPr lang="es-AR" dirty="0" err="1" smtClean="0"/>
              <a:t>void</a:t>
            </a:r>
            <a:r>
              <a:rPr lang="es-AR" dirty="0" smtClean="0"/>
              <a:t> </a:t>
            </a:r>
            <a:r>
              <a:rPr lang="es-AR" dirty="0" err="1" smtClean="0"/>
              <a:t>setup</a:t>
            </a:r>
            <a:r>
              <a:rPr lang="es-AR" dirty="0" smtClean="0"/>
              <a:t>()</a:t>
            </a:r>
          </a:p>
          <a:p>
            <a:r>
              <a:rPr lang="es-AR" dirty="0" smtClean="0"/>
              <a:t>{</a:t>
            </a:r>
          </a:p>
          <a:p>
            <a:r>
              <a:rPr lang="es-AR" dirty="0" smtClean="0"/>
              <a:t> </a:t>
            </a:r>
          </a:p>
          <a:p>
            <a:r>
              <a:rPr lang="es-AR" dirty="0" smtClean="0"/>
              <a:t>    // Se inicializa el RF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vw_set_ptt_inverted</a:t>
            </a:r>
            <a:r>
              <a:rPr lang="es-AR" dirty="0" smtClean="0"/>
              <a:t>(true); // 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vw_set_rx_pin</a:t>
            </a:r>
            <a:r>
              <a:rPr lang="es-AR" dirty="0" smtClean="0"/>
              <a:t>(12);  //Pin </a:t>
            </a:r>
            <a:r>
              <a:rPr lang="es-AR" dirty="0" smtClean="0"/>
              <a:t>12 </a:t>
            </a:r>
            <a:r>
              <a:rPr lang="es-AR" dirty="0" smtClean="0"/>
              <a:t>como entrada del RF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vw_setup</a:t>
            </a:r>
            <a:r>
              <a:rPr lang="es-AR" dirty="0" smtClean="0"/>
              <a:t>(2000);  // velocidad: Bits per segundo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Serial.begin</a:t>
            </a:r>
            <a:r>
              <a:rPr lang="es-AR" dirty="0" smtClean="0"/>
              <a:t>(9600);  // CONFIGURO EL MONITOR SERIE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Serial.println</a:t>
            </a:r>
            <a:r>
              <a:rPr lang="es-AR" dirty="0" smtClean="0"/>
              <a:t>("RECEPTOR");// ENVIO MENSAJE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vw_rx_start</a:t>
            </a:r>
            <a:r>
              <a:rPr lang="es-AR" dirty="0" smtClean="0"/>
              <a:t>();       // Se inicia como receptor</a:t>
            </a:r>
          </a:p>
          <a:p>
            <a:r>
              <a:rPr lang="es-AR" dirty="0" smtClean="0"/>
              <a:t>    </a:t>
            </a:r>
          </a:p>
          <a:p>
            <a:r>
              <a:rPr lang="es-AR" dirty="0" smtClean="0"/>
              <a:t>    //</a:t>
            </a:r>
            <a:r>
              <a:rPr lang="es-AR" dirty="0" err="1" smtClean="0"/>
              <a:t>pinMode</a:t>
            </a:r>
            <a:r>
              <a:rPr lang="es-AR" dirty="0" smtClean="0"/>
              <a:t>(13, OUTPUT);    //Configuramos el pin del </a:t>
            </a:r>
            <a:r>
              <a:rPr lang="es-AR" dirty="0" err="1" smtClean="0"/>
              <a:t>Led</a:t>
            </a:r>
            <a:r>
              <a:rPr lang="es-AR" dirty="0" smtClean="0"/>
              <a:t> como SALIDA, LED INTEGRADO QUE SE ENCIENDE Y SE APAGA SEGUN EL CARACTER RECIBIDO</a:t>
            </a:r>
          </a:p>
          <a:p>
            <a:r>
              <a:rPr lang="es-AR" dirty="0" smtClean="0"/>
              <a:t>    </a:t>
            </a:r>
          </a:p>
          <a:p>
            <a:r>
              <a:rPr lang="es-AR" dirty="0" smtClean="0"/>
              <a:t>    //</a:t>
            </a:r>
            <a:r>
              <a:rPr lang="es-AR" dirty="0" err="1" smtClean="0"/>
              <a:t>digitalWrite</a:t>
            </a:r>
            <a:r>
              <a:rPr lang="es-AR" dirty="0" smtClean="0"/>
              <a:t>(13, false);// ESTA APAGADO AL INICIAR LA PROGRAMACION</a:t>
            </a:r>
          </a:p>
          <a:p>
            <a:r>
              <a:rPr lang="es-AR" dirty="0" smtClean="0"/>
              <a:t>}</a:t>
            </a:r>
          </a:p>
          <a:p>
            <a:r>
              <a:rPr lang="es-AR" dirty="0" smtClean="0"/>
              <a:t>// VARIABLE QUE ALMACENA EL CARACTER RECIBIDO</a:t>
            </a:r>
          </a:p>
          <a:p>
            <a:r>
              <a:rPr lang="es-AR" dirty="0" err="1" smtClean="0"/>
              <a:t>char</a:t>
            </a:r>
            <a:r>
              <a:rPr lang="es-AR" dirty="0" smtClean="0"/>
              <a:t> dato [1</a:t>
            </a:r>
            <a:r>
              <a:rPr lang="es-AR" dirty="0" smtClean="0"/>
              <a:t>];</a:t>
            </a:r>
            <a:endParaRPr lang="es-AR" dirty="0" smtClean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934940" y="0"/>
            <a:ext cx="6353060" cy="10287000"/>
            <a:chOff x="0" y="0"/>
            <a:chExt cx="8470747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9426" r="29426"/>
            <a:stretch>
              <a:fillRect/>
            </a:stretch>
          </p:blipFill>
          <p:spPr>
            <a:xfrm>
              <a:off x="0" y="0"/>
              <a:ext cx="8470747" cy="137160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1934940" y="0"/>
            <a:ext cx="6353060" cy="10287000"/>
            <a:chOff x="0" y="0"/>
            <a:chExt cx="1673234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73234" cy="2709333"/>
            </a:xfrm>
            <a:custGeom>
              <a:avLst/>
              <a:gdLst/>
              <a:ahLst/>
              <a:cxnLst/>
              <a:rect l="l" t="t" r="r" b="b"/>
              <a:pathLst>
                <a:path w="1673234" h="2709333">
                  <a:moveTo>
                    <a:pt x="0" y="0"/>
                  </a:moveTo>
                  <a:lnTo>
                    <a:pt x="1673234" y="0"/>
                  </a:lnTo>
                  <a:lnTo>
                    <a:pt x="167323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2852">
                <a:alpha val="66667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67323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3145937" y="3201127"/>
            <a:ext cx="439622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 spc="687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2499" b="1" spc="687" dirty="0" smtClean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RECEPTOR </a:t>
            </a:r>
            <a:r>
              <a:rPr lang="en-US" sz="2499" b="1" spc="687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RX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63653" y="9017635"/>
            <a:ext cx="7595647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b="1" spc="385">
                <a:solidFill>
                  <a:srgbClr val="FFFFFF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SENSORES Y ACTUADORES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2845" y="493777"/>
            <a:ext cx="10007887" cy="403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6"/>
              </a:lnSpc>
            </a:pP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Circuito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en </a:t>
            </a:r>
            <a:r>
              <a:rPr lang="en-US" sz="2300" dirty="0" err="1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Arduino</a:t>
            </a:r>
            <a:r>
              <a:rPr lang="en-US" sz="2300" dirty="0" smtClean="0">
                <a:solidFill>
                  <a:srgbClr val="092852"/>
                </a:solidFill>
                <a:latin typeface="Open Sauce"/>
                <a:ea typeface="Open Sauce"/>
                <a:cs typeface="Open Sauce"/>
                <a:sym typeface="Open Sauce"/>
              </a:rPr>
              <a:t> Receptor TX</a:t>
            </a:r>
            <a:endParaRPr lang="en-US" sz="2300" dirty="0">
              <a:solidFill>
                <a:srgbClr val="092852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11 Rectángulo"/>
          <p:cNvSpPr/>
          <p:nvPr/>
        </p:nvSpPr>
        <p:spPr>
          <a:xfrm>
            <a:off x="857192" y="1785914"/>
            <a:ext cx="9144000" cy="646330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AR" dirty="0" err="1" smtClean="0"/>
              <a:t>void</a:t>
            </a:r>
            <a:r>
              <a:rPr lang="es-AR" dirty="0" smtClean="0"/>
              <a:t> </a:t>
            </a:r>
            <a:r>
              <a:rPr lang="es-AR" dirty="0" err="1" smtClean="0"/>
              <a:t>loop</a:t>
            </a:r>
            <a:r>
              <a:rPr lang="es-AR" dirty="0" smtClean="0"/>
              <a:t>()</a:t>
            </a:r>
          </a:p>
          <a:p>
            <a:r>
              <a:rPr lang="es-AR" dirty="0" smtClean="0"/>
              <a:t>{  // CONFIGURO EL DATO A RECIBIR</a:t>
            </a:r>
          </a:p>
          <a:p>
            <a:r>
              <a:rPr lang="es-AR" dirty="0" smtClean="0"/>
              <a:t>    uint8_t dato [VW_MAX_MESSAGE_LEN];// CONFIGURO EL DATO QUE SE RECIBE PARA SU INTERPRETACION</a:t>
            </a:r>
          </a:p>
          <a:p>
            <a:r>
              <a:rPr lang="es-AR" dirty="0" smtClean="0"/>
              <a:t>    uint8_t </a:t>
            </a:r>
            <a:r>
              <a:rPr lang="es-AR" dirty="0" err="1" smtClean="0"/>
              <a:t>datoleng</a:t>
            </a:r>
            <a:r>
              <a:rPr lang="es-AR" dirty="0" smtClean="0"/>
              <a:t>=VW_MAX_MESSAGE_LEN;</a:t>
            </a:r>
          </a:p>
          <a:p>
            <a:r>
              <a:rPr lang="es-AR" dirty="0" smtClean="0"/>
              <a:t> </a:t>
            </a:r>
          </a:p>
          <a:p>
            <a:r>
              <a:rPr lang="es-AR" dirty="0" smtClean="0"/>
              <a:t>    //verificamos si hay un dato valido en el RF</a:t>
            </a:r>
          </a:p>
          <a:p>
            <a:r>
              <a:rPr lang="es-AR" dirty="0" smtClean="0"/>
              <a:t>    </a:t>
            </a:r>
            <a:r>
              <a:rPr lang="es-AR" dirty="0" err="1" smtClean="0"/>
              <a:t>if</a:t>
            </a:r>
            <a:r>
              <a:rPr lang="es-AR" dirty="0" smtClean="0"/>
              <a:t> (</a:t>
            </a:r>
            <a:r>
              <a:rPr lang="es-AR" dirty="0" err="1" smtClean="0"/>
              <a:t>vw_get_message</a:t>
            </a:r>
            <a:r>
              <a:rPr lang="es-AR" dirty="0" smtClean="0"/>
              <a:t>(</a:t>
            </a:r>
            <a:r>
              <a:rPr lang="es-AR" dirty="0" err="1" smtClean="0"/>
              <a:t>dato,&amp;datoleng</a:t>
            </a:r>
            <a:r>
              <a:rPr lang="es-AR" dirty="0" smtClean="0"/>
              <a:t>))</a:t>
            </a:r>
          </a:p>
          <a:p>
            <a:r>
              <a:rPr lang="es-AR" dirty="0" smtClean="0"/>
              <a:t>    {  </a:t>
            </a:r>
          </a:p>
          <a:p>
            <a:r>
              <a:rPr lang="es-AR" dirty="0" smtClean="0"/>
              <a:t>        </a:t>
            </a:r>
            <a:r>
              <a:rPr lang="es-AR" dirty="0" err="1" smtClean="0"/>
              <a:t>if</a:t>
            </a:r>
            <a:r>
              <a:rPr lang="es-AR" dirty="0" smtClean="0"/>
              <a:t>( dato[0]=='1') // SI DATO ES DE VALOR 1</a:t>
            </a:r>
          </a:p>
          <a:p>
            <a:r>
              <a:rPr lang="es-AR" dirty="0" smtClean="0"/>
              <a:t>        {</a:t>
            </a:r>
          </a:p>
          <a:p>
            <a:r>
              <a:rPr lang="es-AR" dirty="0" smtClean="0"/>
              <a:t>            </a:t>
            </a:r>
            <a:r>
              <a:rPr lang="es-AR" dirty="0" err="1" smtClean="0"/>
              <a:t>Serial.println</a:t>
            </a:r>
            <a:r>
              <a:rPr lang="es-AR" dirty="0" smtClean="0"/>
              <a:t>("GRUPO 3");// ENVIO MENSAJE POR MONITOR SERIE</a:t>
            </a:r>
          </a:p>
          <a:p>
            <a:r>
              <a:rPr lang="es-AR" dirty="0" smtClean="0"/>
              <a:t>           // </a:t>
            </a:r>
            <a:r>
              <a:rPr lang="es-AR" dirty="0" err="1" smtClean="0"/>
              <a:t>digitalWrite</a:t>
            </a:r>
            <a:r>
              <a:rPr lang="es-AR" dirty="0" smtClean="0"/>
              <a:t>(13, HIGH); //Encendemos el </a:t>
            </a:r>
            <a:r>
              <a:rPr lang="es-AR" dirty="0" err="1" smtClean="0"/>
              <a:t>Led</a:t>
            </a:r>
            <a:r>
              <a:rPr lang="es-AR" dirty="0" smtClean="0"/>
              <a:t> DEL PIN 13</a:t>
            </a:r>
          </a:p>
          <a:p>
            <a:r>
              <a:rPr lang="es-AR" dirty="0" smtClean="0"/>
              <a:t>            </a:t>
            </a:r>
            <a:r>
              <a:rPr lang="es-AR" dirty="0" err="1" smtClean="0"/>
              <a:t>delay</a:t>
            </a:r>
            <a:r>
              <a:rPr lang="es-AR" dirty="0" smtClean="0"/>
              <a:t>(500); // SE ENCIENDE POR DOS SEGUNDOS</a:t>
            </a:r>
          </a:p>
          <a:p>
            <a:r>
              <a:rPr lang="es-AR" dirty="0" smtClean="0"/>
              <a:t>        }</a:t>
            </a:r>
          </a:p>
          <a:p>
            <a:r>
              <a:rPr lang="es-AR" dirty="0" smtClean="0"/>
              <a:t>        </a:t>
            </a:r>
            <a:r>
              <a:rPr lang="es-AR" dirty="0" err="1" smtClean="0"/>
              <a:t>if</a:t>
            </a:r>
            <a:r>
              <a:rPr lang="es-AR" dirty="0" smtClean="0"/>
              <a:t>( dato[0]=='0') </a:t>
            </a:r>
          </a:p>
          <a:p>
            <a:r>
              <a:rPr lang="es-AR" dirty="0" smtClean="0"/>
              <a:t>        {    </a:t>
            </a:r>
            <a:r>
              <a:rPr lang="es-AR" dirty="0" err="1" smtClean="0"/>
              <a:t>Serial.println</a:t>
            </a:r>
            <a:r>
              <a:rPr lang="es-AR" dirty="0" smtClean="0"/>
              <a:t>(" SENSORES Y ACTUADORES");//  SE ENVIA LA PALABRA SENSORES Y ACTUADORES SI EL CARACTER ES OTRO VALOR</a:t>
            </a:r>
          </a:p>
          <a:p>
            <a:r>
              <a:rPr lang="es-AR" dirty="0" smtClean="0"/>
              <a:t>             </a:t>
            </a:r>
            <a:r>
              <a:rPr lang="es-AR" dirty="0" err="1" smtClean="0"/>
              <a:t>delay</a:t>
            </a:r>
            <a:r>
              <a:rPr lang="es-AR" dirty="0" smtClean="0"/>
              <a:t>(500);// DELAY DE DOS SEGUNDOS</a:t>
            </a:r>
          </a:p>
          <a:p>
            <a:r>
              <a:rPr lang="es-AR" dirty="0" smtClean="0"/>
              <a:t>            //</a:t>
            </a:r>
            <a:r>
              <a:rPr lang="es-AR" dirty="0" err="1" smtClean="0"/>
              <a:t>digitalWrite</a:t>
            </a:r>
            <a:r>
              <a:rPr lang="es-AR" dirty="0" smtClean="0"/>
              <a:t>(13, LOW); //Apagamos el </a:t>
            </a:r>
            <a:r>
              <a:rPr lang="es-AR" dirty="0" err="1" smtClean="0"/>
              <a:t>Led</a:t>
            </a:r>
            <a:endParaRPr lang="es-AR" dirty="0" smtClean="0"/>
          </a:p>
          <a:p>
            <a:r>
              <a:rPr lang="es-AR" dirty="0" smtClean="0"/>
              <a:t>        }            </a:t>
            </a:r>
          </a:p>
          <a:p>
            <a:r>
              <a:rPr lang="es-AR" dirty="0" smtClean="0"/>
              <a:t>    }</a:t>
            </a:r>
          </a:p>
          <a:p>
            <a:r>
              <a:rPr lang="es-AR" dirty="0" smtClean="0"/>
              <a:t>}</a:t>
            </a:r>
            <a:endParaRPr lang="es-AR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867</Words>
  <Application>Microsoft Office PowerPoint</Application>
  <PresentationFormat>Personalizado</PresentationFormat>
  <Paragraphs>142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2" baseType="lpstr">
      <vt:lpstr>Arial</vt:lpstr>
      <vt:lpstr>Open Sans Bold</vt:lpstr>
      <vt:lpstr>Open Sans Light</vt:lpstr>
      <vt:lpstr>Calibri</vt:lpstr>
      <vt:lpstr>Open Sauce Semi-Bold</vt:lpstr>
      <vt:lpstr>Open Sauce Bold</vt:lpstr>
      <vt:lpstr>Open Sauce</vt:lpstr>
      <vt:lpstr>Office Theme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  <vt:lpstr>Diapositiva 11</vt:lpstr>
      <vt:lpstr>Diapositiva 12</vt:lpstr>
      <vt:lpstr>Diapositiva 13</vt:lpstr>
      <vt:lpstr>Diapositiva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TP 9 Sensores y actuadores</dc:title>
  <dc:creator>Laura</dc:creator>
  <cp:lastModifiedBy>Laura</cp:lastModifiedBy>
  <cp:revision>4</cp:revision>
  <dcterms:created xsi:type="dcterms:W3CDTF">2006-08-16T00:00:00Z</dcterms:created>
  <dcterms:modified xsi:type="dcterms:W3CDTF">2024-10-29T22:13:38Z</dcterms:modified>
  <dc:identifier>DAGUfa6zCds</dc:identifier>
</cp:coreProperties>
</file>

<file path=docProps/thumbnail.jpeg>
</file>